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266" r:id="rId2"/>
    <p:sldId id="342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2" r:id="rId12"/>
    <p:sldId id="367" r:id="rId13"/>
    <p:sldId id="368" r:id="rId14"/>
    <p:sldId id="363" r:id="rId15"/>
    <p:sldId id="364" r:id="rId16"/>
    <p:sldId id="365" r:id="rId17"/>
    <p:sldId id="366" r:id="rId18"/>
    <p:sldId id="318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8">
          <p15:clr>
            <a:srgbClr val="A4A3A4"/>
          </p15:clr>
        </p15:guide>
        <p15:guide id="2" orient="horz" pos="286">
          <p15:clr>
            <a:srgbClr val="A4A3A4"/>
          </p15:clr>
        </p15:guide>
        <p15:guide id="3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34DB"/>
    <a:srgbClr val="003399"/>
    <a:srgbClr val="F63F1B"/>
    <a:srgbClr val="EAEC5E"/>
    <a:srgbClr val="B760F9"/>
    <a:srgbClr val="FAFD00"/>
    <a:srgbClr val="6C1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100" autoAdjust="0"/>
  </p:normalViewPr>
  <p:slideViewPr>
    <p:cSldViewPr snapToGrid="0" showGuides="1">
      <p:cViewPr varScale="1">
        <p:scale>
          <a:sx n="123" d="100"/>
          <a:sy n="123" d="100"/>
        </p:scale>
        <p:origin x="1236" y="108"/>
      </p:cViewPr>
      <p:guideLst>
        <p:guide orient="horz" pos="4038"/>
        <p:guide orient="horz" pos="28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24055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4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5295" rIns="92206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15768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7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b="1" baseline="0" dirty="0" smtClean="0"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0425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b="1" dirty="0" smtClean="0"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9286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17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 smtClean="0">
              <a:solidFill>
                <a:schemeClr val="tx2"/>
              </a:solidFill>
              <a:effectLst/>
              <a:latin typeface="+mn-lt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 smtClean="0">
              <a:solidFill>
                <a:schemeClr val="tx2"/>
              </a:solidFill>
              <a:effectLst/>
              <a:latin typeface="+mn-lt"/>
            </a:endParaRPr>
          </a:p>
          <a:p>
            <a:endParaRPr lang="en-US" sz="1050" b="1" dirty="0" smtClean="0">
              <a:effectLst/>
              <a:latin typeface="+mn-lt"/>
            </a:endParaRP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9322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4914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b="1" dirty="0" smtClean="0"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3204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b="1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5275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9528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800" b="1" dirty="0" smtClean="0">
              <a:latin typeface="+mn-lt"/>
            </a:endParaRP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6250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b="1" dirty="0" smtClean="0">
              <a:latin typeface="+mn-lt"/>
            </a:endParaRP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59486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00768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1858" y="2980332"/>
            <a:ext cx="8194774" cy="100854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8851" y="4108732"/>
            <a:ext cx="3420788" cy="738664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Rectangle 2"/>
          <p:cNvSpPr>
            <a:spLocks noChangeArrowheads="1"/>
          </p:cNvSpPr>
          <p:nvPr userDrawn="1"/>
        </p:nvSpPr>
        <p:spPr bwMode="auto">
          <a:xfrm>
            <a:off x="8701088" y="6184450"/>
            <a:ext cx="442912" cy="22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l" defTabSz="887413">
              <a:spcBef>
                <a:spcPct val="50000"/>
              </a:spcBef>
            </a:pPr>
            <a:fld id="{7EC9B263-DA38-45FB-8E33-162189756EE0}" type="slidenum">
              <a:rPr lang="en-US" sz="800" b="0">
                <a:solidFill>
                  <a:schemeClr val="bg2"/>
                </a:solidFill>
              </a:rPr>
              <a:pPr algn="l" defTabSz="887413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107996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 sz="2000">
                <a:effectLst/>
              </a:defRPr>
            </a:lvl2pPr>
            <a:lvl3pPr marL="914400" indent="-184150">
              <a:buSzPct val="80000"/>
              <a:defRPr sz="1800"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wrap="square" anchor="ctr" anchorCtr="0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991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1" cy="1107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743" y="220664"/>
            <a:ext cx="1600200" cy="575743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701088" y="6184450"/>
            <a:ext cx="442912" cy="22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l" defTabSz="887413">
              <a:spcBef>
                <a:spcPct val="50000"/>
              </a:spcBef>
            </a:pPr>
            <a:fld id="{7EC9B263-DA38-45FB-8E33-162189756EE0}" type="slidenum">
              <a:rPr lang="en-US" sz="800" b="0">
                <a:solidFill>
                  <a:schemeClr val="bg2"/>
                </a:solidFill>
              </a:rPr>
              <a:pPr algn="l" defTabSz="887413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bg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1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/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2pPr>
      <a:lvl3pPr marL="920750" indent="-190500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18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se.edu/documents/cdse/Marking_Classified_Informatio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563" y="737595"/>
            <a:ext cx="8234565" cy="864678"/>
          </a:xfrm>
        </p:spPr>
        <p:txBody>
          <a:bodyPr/>
          <a:lstStyle/>
          <a:p>
            <a:r>
              <a:rPr lang="en-US" dirty="0" smtClean="0"/>
              <a:t>Managing a Security Container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5564" y="5176890"/>
            <a:ext cx="8234565" cy="923330"/>
          </a:xfrm>
        </p:spPr>
        <p:txBody>
          <a:bodyPr/>
          <a:lstStyle/>
          <a:p>
            <a:r>
              <a:rPr lang="en-US" sz="2000" dirty="0" smtClean="0"/>
              <a:t>Lockheed Martin Missiles and Fire Control</a:t>
            </a:r>
          </a:p>
          <a:p>
            <a:r>
              <a:rPr lang="en-US" sz="2000" dirty="0" smtClean="0"/>
              <a:t>FISWG</a:t>
            </a:r>
          </a:p>
          <a:p>
            <a:r>
              <a:rPr lang="en-US" sz="2000" dirty="0" smtClean="0"/>
              <a:t>April 12, 2017</a:t>
            </a:r>
            <a:endParaRPr lang="en-US" sz="20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495" y="1664417"/>
            <a:ext cx="4869526" cy="31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8263"/>
            <a:ext cx="8737600" cy="629543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Inside of the Safe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284086" y="901120"/>
            <a:ext cx="7906594" cy="2454640"/>
          </a:xfrm>
        </p:spPr>
        <p:txBody>
          <a:bodyPr wrap="square">
            <a:normAutofit/>
          </a:bodyPr>
          <a:lstStyle/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>
              <a:lnSpc>
                <a:spcPct val="91000"/>
              </a:lnSpc>
              <a:spcBef>
                <a:spcPct val="0"/>
              </a:spcBef>
              <a:buClr>
                <a:srgbClr val="00B050"/>
              </a:buClr>
              <a:buNone/>
              <a:tabLst>
                <a:tab pos="342900" algn="r"/>
              </a:tabLst>
              <a:defRPr/>
            </a:pPr>
            <a:r>
              <a:rPr lang="en-US" sz="2900" b="1" dirty="0" smtClean="0">
                <a:solidFill>
                  <a:srgbClr val="00B050"/>
                </a:solidFill>
                <a:latin typeface="Arial" pitchFamily="34" charset="0"/>
              </a:rPr>
              <a:t>Store Classified and Unclassified material</a:t>
            </a:r>
          </a:p>
          <a:p>
            <a:pPr marL="0" indent="0" algn="ctr">
              <a:lnSpc>
                <a:spcPct val="91000"/>
              </a:lnSpc>
              <a:spcBef>
                <a:spcPct val="0"/>
              </a:spcBef>
              <a:buClr>
                <a:srgbClr val="00B050"/>
              </a:buClr>
              <a:buNone/>
              <a:tabLst>
                <a:tab pos="342900" algn="r"/>
              </a:tabLst>
              <a:defRPr/>
            </a:pPr>
            <a:endParaRPr lang="en-US" sz="1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indent="0" algn="ctr">
              <a:lnSpc>
                <a:spcPct val="91000"/>
              </a:lnSpc>
              <a:spcBef>
                <a:spcPct val="0"/>
              </a:spcBef>
              <a:buClr>
                <a:srgbClr val="00B050"/>
              </a:buClr>
              <a:buNone/>
              <a:tabLst>
                <a:tab pos="342900" algn="r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Coversheets</a:t>
            </a:r>
          </a:p>
          <a:p>
            <a:pPr marL="0" indent="0" algn="ctr">
              <a:lnSpc>
                <a:spcPct val="91000"/>
              </a:lnSpc>
              <a:spcBef>
                <a:spcPct val="0"/>
              </a:spcBef>
              <a:buClr>
                <a:srgbClr val="00B050"/>
              </a:buClr>
              <a:buNone/>
              <a:tabLst>
                <a:tab pos="342900" algn="r"/>
              </a:tabLst>
              <a:defRPr/>
            </a:pPr>
            <a:endParaRPr lang="en-US" sz="1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indent="0" algn="ctr">
              <a:lnSpc>
                <a:spcPct val="91000"/>
              </a:lnSpc>
              <a:spcBef>
                <a:spcPct val="0"/>
              </a:spcBef>
              <a:buClr>
                <a:srgbClr val="00B050"/>
              </a:buClr>
              <a:buNone/>
              <a:tabLst>
                <a:tab pos="342900" algn="r"/>
              </a:tabLs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Separate  from Classified material  and label “Unclassified”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400050" lvl="1" indent="0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414" y="3848100"/>
            <a:ext cx="14478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136" y="3900055"/>
            <a:ext cx="15621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820" y="3900055"/>
            <a:ext cx="1468382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3780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8263"/>
            <a:ext cx="8737600" cy="549275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Inside of the Safe</a:t>
            </a:r>
            <a:endParaRPr lang="en-US" sz="27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3022600"/>
          </a:xfrm>
        </p:spPr>
        <p:txBody>
          <a:bodyPr wrap="square">
            <a:normAutofit fontScale="25000" lnSpcReduction="20000"/>
          </a:bodyPr>
          <a:lstStyle/>
          <a:p>
            <a:pPr marL="549275" indent="-549275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</a:rPr>
              <a:t>NATO, Foreign Government Information (FGI), COMSEC etc. </a:t>
            </a:r>
            <a:r>
              <a:rPr lang="en-US" sz="8000" b="1" u="sng" dirty="0" smtClean="0">
                <a:solidFill>
                  <a:schemeClr val="tx1"/>
                </a:solidFill>
                <a:latin typeface="Arial" pitchFamily="34" charset="0"/>
              </a:rPr>
              <a:t>MUST</a:t>
            </a: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</a:rPr>
              <a:t> be  separated</a:t>
            </a:r>
          </a:p>
          <a:p>
            <a:pPr>
              <a:lnSpc>
                <a:spcPct val="91000"/>
              </a:lnSpc>
              <a:tabLst>
                <a:tab pos="342900" algn="r"/>
              </a:tabLst>
              <a:defRPr/>
            </a:pPr>
            <a:endParaRPr lang="en-US" sz="8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657350" lvl="2" indent="-857250">
              <a:lnSpc>
                <a:spcPct val="91000"/>
              </a:lnSpc>
              <a:buSzPct val="75000"/>
              <a:buFont typeface="Wingdings" panose="05000000000000000000" pitchFamily="2" charset="2"/>
              <a:buChar char="q"/>
              <a:tabLst>
                <a:tab pos="342900" algn="r"/>
              </a:tabLst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</a:rPr>
              <a:t>Separate by divider or place in its own drawer</a:t>
            </a:r>
          </a:p>
          <a:p>
            <a:pPr marL="1657350" lvl="2" indent="-857250">
              <a:lnSpc>
                <a:spcPct val="91000"/>
              </a:lnSpc>
              <a:buSzPct val="75000"/>
              <a:buFont typeface="Wingdings" panose="05000000000000000000" pitchFamily="2" charset="2"/>
              <a:buChar char="q"/>
              <a:tabLst>
                <a:tab pos="342900" algn="r"/>
              </a:tabLst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</a:rPr>
              <a:t>FGI information </a:t>
            </a:r>
            <a:r>
              <a:rPr lang="en-US" sz="7200" b="1" u="sng" dirty="0" smtClean="0">
                <a:solidFill>
                  <a:schemeClr val="tx1"/>
                </a:solidFill>
                <a:latin typeface="Arial" pitchFamily="34" charset="0"/>
              </a:rPr>
              <a:t>MUST</a:t>
            </a: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</a:rPr>
              <a:t> be marked in English with country of origin </a:t>
            </a:r>
          </a:p>
          <a:p>
            <a:pPr marL="1543050" lvl="1" indent="-1143000">
              <a:lnSpc>
                <a:spcPct val="91000"/>
              </a:lnSpc>
              <a:tabLst>
                <a:tab pos="342900" algn="r"/>
              </a:tabLst>
              <a:defRPr/>
            </a:pPr>
            <a:endParaRPr lang="en-US" sz="8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49275" lvl="1" indent="-549275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8000" b="1" dirty="0">
                <a:solidFill>
                  <a:schemeClr val="tx1"/>
                </a:solidFill>
                <a:latin typeface="Arial" pitchFamily="34" charset="0"/>
              </a:rPr>
              <a:t>O</a:t>
            </a:r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</a:rPr>
              <a:t>nly maintain the minimum classified material required for the project</a:t>
            </a:r>
          </a:p>
          <a:p>
            <a:pPr marL="0" lvl="1" indent="0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sz="8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0" indent="0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r>
              <a:rPr lang="en-US" sz="6400" b="1" dirty="0" smtClean="0">
                <a:solidFill>
                  <a:schemeClr val="tx2"/>
                </a:solidFill>
                <a:latin typeface="Arial" pitchFamily="34" charset="0"/>
              </a:rPr>
              <a:t>	</a:t>
            </a: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4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4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	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00" y="112762"/>
            <a:ext cx="7312025" cy="531812"/>
          </a:xfrm>
        </p:spPr>
        <p:txBody>
          <a:bodyPr/>
          <a:lstStyle/>
          <a:p>
            <a:r>
              <a:rPr lang="en-US" sz="3200" dirty="0"/>
              <a:t>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99" y="892953"/>
            <a:ext cx="8224837" cy="32747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</a:rPr>
              <a:t>NISPOM </a:t>
            </a:r>
            <a:r>
              <a:rPr lang="en-US" sz="2000" dirty="0" smtClean="0">
                <a:latin typeface="Arial" pitchFamily="34" charset="0"/>
              </a:rPr>
              <a:t>5-200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</a:endParaRPr>
          </a:p>
          <a:p>
            <a:pPr marL="548640" indent="-54864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</a:rPr>
              <a:t>Contractors shall establish an information management system to protect and control the classified information in their possession</a:t>
            </a:r>
            <a:r>
              <a:rPr lang="en-US" sz="2000" dirty="0" smtClean="0">
                <a:latin typeface="Arial" pitchFamily="34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itchFamily="34" charset="0"/>
            </a:endParaRPr>
          </a:p>
          <a:p>
            <a:pPr marL="548640" indent="-54864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</a:rPr>
              <a:t>The information management system employed by the contractor shall be capable of facilitating such retrieval and disposition in a reasonable period of time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971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6" y="139395"/>
            <a:ext cx="7312025" cy="531812"/>
          </a:xfrm>
        </p:spPr>
        <p:txBody>
          <a:bodyPr/>
          <a:lstStyle/>
          <a:p>
            <a:r>
              <a:rPr lang="en-US" sz="3200" dirty="0"/>
              <a:t>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98" y="946219"/>
            <a:ext cx="8224837" cy="32747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</a:rPr>
              <a:t>Only specific with TOP SECRET; </a:t>
            </a:r>
            <a:r>
              <a:rPr lang="en-US" sz="2000" dirty="0" smtClean="0">
                <a:latin typeface="Arial" pitchFamily="34" charset="0"/>
              </a:rPr>
              <a:t>however…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</a:endParaRPr>
          </a:p>
          <a:p>
            <a:pPr marL="548640" indent="-54864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</a:rPr>
              <a:t>An inventory shall be conducted annually…</a:t>
            </a:r>
          </a:p>
          <a:p>
            <a:pPr marL="548640" indent="-54864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</a:rPr>
              <a:t>Transmittal shall be covered by a continuous receipt system both within and outside the facility…</a:t>
            </a:r>
          </a:p>
          <a:p>
            <a:pPr marL="548640" indent="-54864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</a:rPr>
              <a:t>Each item shall be numbered in series. The copy number shall be placed on documents and on all associated transaction documents…</a:t>
            </a:r>
          </a:p>
          <a:p>
            <a:pPr marL="548640" indent="-54864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</a:rPr>
              <a:t>SIMS, Excel, </a:t>
            </a:r>
            <a:r>
              <a:rPr lang="en-US" sz="2000" dirty="0" err="1">
                <a:latin typeface="Arial" pitchFamily="34" charset="0"/>
              </a:rPr>
              <a:t>etc</a:t>
            </a:r>
            <a:r>
              <a:rPr lang="en-US" sz="2000" dirty="0">
                <a:latin typeface="Arial" pitchFamily="34" charset="0"/>
              </a:rPr>
              <a:t>…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4788" y="4195772"/>
            <a:ext cx="8777287" cy="1804988"/>
            <a:chOff x="129" y="2794"/>
            <a:chExt cx="5529" cy="1137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" y="2794"/>
              <a:ext cx="5529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" y="2794"/>
              <a:ext cx="5529" cy="1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9" y="2920"/>
              <a:ext cx="5529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17" y="2807"/>
              <a:ext cx="6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Document No.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774" y="2807"/>
              <a:ext cx="31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Status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581" y="2807"/>
              <a:ext cx="28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Class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381" y="2807"/>
              <a:ext cx="6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Document Title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657" y="2807"/>
              <a:ext cx="76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54" y="2932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55" y="2932"/>
              <a:ext cx="1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612" y="2932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56" y="2932"/>
              <a:ext cx="115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Technology Trends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351" y="2932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54" y="3058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799" y="3058"/>
              <a:ext cx="2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612" y="3058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056" y="3058"/>
              <a:ext cx="9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Widget Works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51" y="3058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54" y="3183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855" y="3183"/>
              <a:ext cx="1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650" y="3183"/>
              <a:ext cx="11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056" y="3183"/>
              <a:ext cx="102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Proposal Outline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351" y="3183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54" y="3309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855" y="3309"/>
              <a:ext cx="1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612" y="3309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056" y="3309"/>
              <a:ext cx="10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Simulator Results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351" y="3309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54" y="3435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799" y="3435"/>
              <a:ext cx="2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612" y="3435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056" y="3435"/>
              <a:ext cx="9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Strategic Plan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351" y="3435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54" y="3560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855" y="3560"/>
              <a:ext cx="1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650" y="3560"/>
              <a:ext cx="11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056" y="3560"/>
              <a:ext cx="62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Sensors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351" y="3560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54" y="3686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855" y="3686"/>
              <a:ext cx="1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650" y="3686"/>
              <a:ext cx="11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056" y="3686"/>
              <a:ext cx="123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Organizational Guide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351" y="3686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54" y="3812"/>
              <a:ext cx="8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2016-04939-009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855" y="3812"/>
              <a:ext cx="1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612" y="3812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056" y="3812"/>
              <a:ext cx="7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Financials (U)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351" y="3812"/>
              <a:ext cx="1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Contract Number-04-X-0001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29" y="2794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461" y="2794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331" y="2794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031" y="2794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326" y="2794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135" y="2794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35" y="2794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652" y="2794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135" y="2920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35" y="2920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135" y="3045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35" y="3045"/>
              <a:ext cx="552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135" y="3171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35" y="3171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135" y="3297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35" y="3297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135" y="3422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35" y="3422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135" y="3548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135" y="3548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135" y="3673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35" y="3673"/>
              <a:ext cx="552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>
              <a:off x="135" y="3799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35" y="3799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129" y="2794"/>
              <a:ext cx="0" cy="1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29" y="2794"/>
              <a:ext cx="6" cy="11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1461" y="2800"/>
              <a:ext cx="0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461" y="2800"/>
              <a:ext cx="6" cy="1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>
              <a:off x="2331" y="2800"/>
              <a:ext cx="0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331" y="2800"/>
              <a:ext cx="6" cy="1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3031" y="2800"/>
              <a:ext cx="0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031" y="2800"/>
              <a:ext cx="6" cy="1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4326" y="2800"/>
              <a:ext cx="0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326" y="2800"/>
              <a:ext cx="6" cy="1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>
              <a:off x="135" y="3925"/>
              <a:ext cx="55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35" y="3925"/>
              <a:ext cx="552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>
              <a:off x="5652" y="2800"/>
              <a:ext cx="0" cy="1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5652" y="2800"/>
              <a:ext cx="6" cy="1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auto">
            <a:xfrm>
              <a:off x="129" y="39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29" y="393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auto">
            <a:xfrm>
              <a:off x="1461" y="39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461" y="393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2331" y="39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2331" y="393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auto">
            <a:xfrm>
              <a:off x="3031" y="39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3031" y="393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4326" y="39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326" y="393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5652" y="39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5652" y="393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5658" y="279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5658" y="279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5658" y="292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5658" y="292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auto">
            <a:xfrm>
              <a:off x="5658" y="304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5658" y="3045"/>
              <a:ext cx="6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auto">
            <a:xfrm>
              <a:off x="5658" y="31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5658" y="317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5658" y="329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5658" y="3297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5658" y="342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5658" y="342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5658" y="35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5658" y="354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5658" y="367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5658" y="3673"/>
              <a:ext cx="6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>
              <a:off x="5658" y="379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5658" y="3799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>
              <a:off x="5658" y="392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5658" y="3925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5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162800" cy="1460500"/>
          </a:xfrm>
        </p:spPr>
        <p:txBody>
          <a:bodyPr/>
          <a:lstStyle/>
          <a:p>
            <a:pPr algn="ctr"/>
            <a:r>
              <a:rPr lang="en-US" sz="4000" dirty="0"/>
              <a:t>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308817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8263"/>
            <a:ext cx="8737600" cy="835025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Security Measures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292963" y="816746"/>
            <a:ext cx="8546237" cy="5265159"/>
          </a:xfrm>
        </p:spPr>
        <p:txBody>
          <a:bodyPr wrap="square"/>
          <a:lstStyle/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i="1" u="sng" dirty="0" smtClean="0">
                <a:latin typeface="Arial" pitchFamily="34" charset="0"/>
              </a:rPr>
              <a:t>NEVER</a:t>
            </a:r>
            <a:r>
              <a:rPr lang="en-US" sz="2000" b="1" dirty="0" smtClean="0">
                <a:latin typeface="Arial" pitchFamily="34" charset="0"/>
              </a:rPr>
              <a:t> leave an open safe unattended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2000" b="1" dirty="0" smtClean="0"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latin typeface="Arial" pitchFamily="34" charset="0"/>
              </a:rPr>
              <a:t>Ensure all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</a:rPr>
              <a:t>individuals accessing the safe: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Are cleared 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ave a need to know 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H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ave all required briefings (NATO, COMSEC, etc.)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tabLst>
                <a:tab pos="342900" algn="r"/>
              </a:tabLst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</a:rPr>
              <a:t>Combinations are classified to the level of the material stored within and must be committed to memory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2000" dirty="0"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latin typeface="Arial" pitchFamily="34" charset="0"/>
              </a:rPr>
              <a:t>Combination Changes (5-309)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dirty="0">
                <a:latin typeface="Arial" pitchFamily="34" charset="0"/>
              </a:rPr>
              <a:t>The initial use of an approved container or lock for the protection of classified material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dirty="0">
                <a:latin typeface="Arial" pitchFamily="34" charset="0"/>
              </a:rPr>
              <a:t>The termination of employment of any person having knowledge of the combination, or when the clearance granted to any such person has been withdrawn, suspended, or revoked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The compromise or suspected compromise of a container or its combination, or discovery of a container left unlocked and unattended</a:t>
            </a:r>
          </a:p>
          <a:p>
            <a:pPr marL="949325" lvl="1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At other times when considered necessary by the FSO or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CSA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	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7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4463"/>
            <a:ext cx="8737600" cy="635868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Security Measures</a:t>
            </a:r>
            <a:endParaRPr lang="en-US" sz="27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520700" y="999765"/>
            <a:ext cx="8102600" cy="2520690"/>
          </a:xfrm>
        </p:spPr>
        <p:txBody>
          <a:bodyPr wrap="square"/>
          <a:lstStyle/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latin typeface="Arial" pitchFamily="34" charset="0"/>
              </a:rPr>
              <a:t>Ensure an end of the day check of each safe is conducted regardless if the safe has been opened or not</a:t>
            </a:r>
            <a:endParaRPr lang="en-US" sz="2000" b="1" u="sng" dirty="0" smtClean="0">
              <a:latin typeface="Arial" pitchFamily="34" charset="0"/>
            </a:endParaRPr>
          </a:p>
          <a:p>
            <a:pPr marL="0" indent="0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sz="2000" b="1" u="sng" dirty="0" smtClean="0"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latin typeface="Arial" pitchFamily="34" charset="0"/>
              </a:rPr>
              <a:t>Physically pull on the lock or handle to verify the container is secured</a:t>
            </a:r>
          </a:p>
          <a:p>
            <a:pPr marL="0" indent="0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sz="2000" b="1" dirty="0" smtClean="0"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latin typeface="Arial" pitchFamily="34" charset="0"/>
              </a:rPr>
              <a:t>Account for travel and vacations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9097" name="Picture 9" descr="https://encrypted-tbn1.google.com/images?q=tbn:ANd9GcQIZvQHB7zAznH5UVFlTG-K_REoYfTCJgoxtToNLWwHi4Xpw4j0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925" y="3739890"/>
            <a:ext cx="1697441" cy="1236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9099" name="AutoShape 11" descr="data:image/jpeg;base64,/9j/4AAQSkZJRgABAQAAAQABAAD/2wCEAAkGBhAREBUSEBQQDxAQEBAUFBUUDw8PEBAQFBAVFBQUFRQXGyYeFxkjGRQSHy8gIycpLCwsFR8xNTAqNSYrLCkBCQoKDgwOFQ8PFykcHB0sKSksKSkpKSkpKSkpKSkpKSksKSwpLCkpKSkpKSkpKSkpKSkpKSksLCwsKSkpLCkpKf/AABEIAMIBAwMBIgACEQEDEQH/xAAbAAABBQEBAAAAAAAAAAAAAAAAAQMEBQYCB//EAEIQAAEDAgMEBgUKBgEFAQAAAAEAAgMEEQUSIQYxQVETImFxkbEUMkJSgRYjU3KSocHR0vAHM0NiguEVJDRUssIX/8QAGgEBAQEBAQEBAAAAAAAAAAAAAAECAwQFBv/EACQRAQEAAgICAgICAwAAAAAAAAABAhEDEgQhMUEUUQVhExVS/9oADAMBAAIRAxEAPwDw1CEIBCEIBCEIBCEIBCEIBCEIBCEIBCEIBCEIBCEIBCEIBCEIBCEIBCEIBCEIBCEIBCEIFsiyuLJbBF0pUK8AHZ4IsOzwCGlGhXlh2eCXKOQ8ENKJCv7Ds8EoaOQQ0z6Fo205O5v3BSosJcfcbfmQBu7P3qhpkkLbx7Pt0zTQNvv6rnW38hru+9SHbPUwP/dMPb0DrX00HPj4IaYBC3xwGnv1ahrt2+G34pqTZ0X6kjHcuoRfVF61hkLZvwOQe4f33KPJQPG9ngA7yRNMohaQsHLXlZJkHIeAU2aZxC0JaOQ8AkydgTZpn0LQ5RyHgjKOQ8E2aZ5C0GUch4IyjkE2aZ9C0GUch4JMo5DwTZpQIV/lHIeCMo5DwTZpQIV/lHIeCMo5DwTZpQIV8WjkPBIW9gTZpRpF6ds5F/0zNOMnBn0jkJs0xYSrkOSGRU27C6TJlXJlQ2fXTVHabqZBAe4IO2RDifgpEcfut+JSxsATrSrpSFp3udbedBYc1WPxmMHQPf8Ad+Ksal1mO7Gu8lmWRqW6FxHjzOEQ+Lv9KazF9NI4x4qjhhCsGAWXPsHZcfI/px/eEy3aLXWO3c7/AEo07Qo5j1V2la+lq3ZQWOe24BsHEjdyKksrXe1kk+swA7+bfxVXhjuoO4KVdba2kTyQvBzMLCe3pW69p6wVZPhgJ+bN+7X7t6lErg8+PPj4qaNqmSIjePyXCs5QTyP7481Ckg5eCIZSJbJAoERdLZCgRCEKgQhCAQgpLoQFIUqRBs9nM3ozLPLReTS8Q/qu5i6EbOgejM75Pc+ldzSIMBmRdIhGQumtXKdhCokwRqY0qNGpAWlOApxqaaE/GwnQBVTFe60TvqlZ5jlsptn55Yy2Npc91rDcLX1JPcoLdh6kevlZ8SSFmy01VPCpjW6KzZss8b3eAUluA6bz4BY6VWcfEo7xZao4B2nwCiTbNk7iB3j/AGr0rNhML/lt7lOKKLDHMYBcEga8F3JGQtaUyVy5dOauSgacmnWO/wCBTrymJFBHnjse0JpOuKaWQl0XSlIoEQhCoEJSkugCkshFlQWSFKkKDZ7OSkUzABfWT2b/ANRyFGwMt6Blw2/X3tYT/MdxOqEGHuhACEZCehTKfgVglxp9uqZY1WNHTX37luK7pKIuPYtBh9IxtrDXt1UOAcAr7DKG5BduC3Fi5wyI2sOJH75KdUYC52ps3Tv7lPwqm9kacNx8FaTtDBqWg313XPiVK3th5sBI3uHwCgS4aBxWkxKpZc2c0m53G6o5n8lUqtkpLcUy6AqbKD2qO+6giyMITD2qd0nApqWEHcppFbLEo74lPlZbeozwsIgyNso8imSBRpGqCFKmwnZkw1Zo6QUrQSQBqSQAOJJ3BWWK7Pvp2kyS0rnteGPiZUCSeJxB9doFtLWNibFQVaErSL2uBu+HanKqIRyPZnZIGOcA9hLo3gH1mkgGxVDSF3DEXODRve5rRc2F3Gwurev2SqImyEOpqj0fN0zYKlkskIa7K4ujIDrA7yAbcUFKi6dqIQzKQ+N+eNrzlcT0ZJILH3As4WB095dw0DnwyzAgNhMIcNczulc5rS3uyneqI6RBQg0uCx3gb1gNX8Gn23c0JzA2joGaX9fWx+kd2oQYdCEKshSIAo6kwhILClizHsVzA3cAoFIywU6OrDB2rpFXNLG1g13qSMZDN1llZ8VJ4qFJXk6C5PiUuTTaSbYSDc8jS2htcKC/ag3ude8krKF7jv07z+AXOnFx+DfzKz2NtbFtm9p6oZ8Wg+a7+Xk43FgvyYwacrgLIZmf3n/O3kF308f0fjLJ+Cnam2ndtrMd5b9lo/BMu2jc7fl8As46eP3CO6V/4pOkZyeO59/MJum2hOLX5J6lxDM4N013LL5m8Hkd4v5J6nikcep859W9/BTsT22FTSvb6zSPhp4qtmituTVPjM7Oqc4A4EOA+9SRXsk3gA9idtrYr5Ao71ZTQg7lX1DLJU0gTtUVh81LlKhg6lZqHYnlrg4aFpDh2FpuPvAWm6OCteKyJvRyispRVQ3D4JDUTW6WE723cDmjN/WuCsxHKWuDmmzmkOB5OBuD4q6+VlRLJEKh7eibURSvDIYYg4teLveI2jO4C+++9BY18rJhXRmGCJlFMwwZII43xH09sBjc8DM8PY59w4nVum6yexWdlJ6S+KGmztxiojYX08UjY4WxlxY1rgQGmzeGmtrXuoVfi81WysJl+agd07csUbTPesZFH0rg0OfZktxmJIsAqOsxWeRrukLnCaZ856gaJJ3Ns5wIGptfQKppZYtSMixR8cbQyNlaA1o3MaZGuyjsFyB2AKxwi/8AzM7v6cU+JPmN+q2C84fm5A3Ddd+YKJj+GSCplcx8ks9NHHNUvexjGmUujF4WtGoBe3f7pKbkxyvrg+LpMzSySZ7WsigbII2GQl/RtGc2Bte9ygnU1JkEMrTSwMjwulfLJNTicNfJO9jXCPKc8pIABI3X1Frp3H6djGVvRhobI3BpbNj6FhdLHnc4R+wC4k5eGZUNJj9VH1mOu1kDYSHQxyx9C15e1r2vaWmzrkFwvdNVmOVE2fpZC/phCHkht3iEWj1A4Dlv43RUEpEEpMyovcMa3om339b2AfbPFCMMeeiba/tf0w72jxzBCNajKoSBKo5hTKJtz3KGpdK+wVgsnz2Uaaq8Tw4piae2v7J4JGi2p1cd5/AditrRy/vH4A+ZXQfwGndouGNupcMXIIGmwOKfjw8nipTY7b/3u/NdNBO6/DzRdCHBwd5A7yp0Wz0XtTRN8SoPQP5Hcl9HdyQTJNnY+Esbz2XV3hH8P4jYzdb+0EtHx5qiwnqyguHaPGy3VHXaLy83JcbqPp+J40zxudiVTbL0bNGQxacS0OPiVc0mFRgaNaB2ADyVbFWcBvKt4JjbRebvb9vXlx6+Dc+GM5AjuCw212zLLF8I6N43gaB3wXoLnKkxaK4N0xzsrlcO01Xj8WMOacr+CkGsY8aEdyj7T0HRykj1XHwKpI5iDbivfjlubj5GeNxtlWlSLdyhX1KmZ8zNd9lXh2pVYO5kZlJjwapdA6obDKadma8mU5Bl3m/EC+tr2VjtVs1LTSzOZDM2jZOWMkcCW20sC49txfdpZRCYFb0auvu9Fgv2D0+mutTtfizYvSomf8jZnQGnu2MUdLkex0E0Dm6sBYLAjU59brFVGDVsLGufDPFHUZWNJa5rZCbPYw9psCAeQKmHDMVkDKVzK1zcrnshcZMgYxxa5wYTlADtL6b1YNViON1npWJhk1TeOmYY2tllu3LNTE5QDpYPk3e87ms9sPWzMnl6F8jHOoq22Rz2lz20sjmbtSQ4XHaFApqTEW1QaxtWysc3MAOlbPktYuJvcNs03J00UN/T00pB6WnqITzdHLG4N57xod/G6qtlR11a3/jxSmbJO5zpsoeWz1RrJBO2o94hgjuH7mm/NZHE2RtnlEX8oTTCO27o+ldkt2ZbK9xChrRWVVNQGrewuDpGslldmDo2kulN7G5cR1t+7VUVLg1TJK6COGV0zL548hD2ZdDmB9UDTU23jmiRFuuSVcTYC/oIQ2OU1klZVQOj1LrxMgLWZOBBe9UpOtjoRp8UVoMLk+ab1QfW1yX9s8bIXOFsaYm3y3u7eX39c8kIMwEq5S2RkBSIXJkBdN0VHUj+u0crn47k7dR5TYh3LyTmZRUqn1Ngr6hoSRpo3nzKpcGYHSgHcSL919V6a+gaGAkAABoa0AAButvL71qNxnYsPHK55lPNpAN58PiVKqZgOwDu3KrqcbhZveCeQ63DsV9RUwU7ePP/AOSUgp26b9Sz/wBSVTSbUxDcHu1PAAerbmmflU24sx1gWn1hwbZNxFqYdARf1YfjmlI8lNo8StoTbU/c4jzCzse07Ra7HadD7Q/puzHxWp2RwgVJErmuawB1gdziZS+/gbLyc+Mvt9Hwua43rPhfYJSSSkOtZvMrY0tEGjXVFHTBrQALAKQvPjhp6uTluVNSRqprWDiFazyWVJVT6rOS8cY7aTAI5BfXLe5A327FCZ/DeleA5j5dRf1mm/3LXVjwRZUlFXGFxYblhN29h4hZx5Lj6jrnwYZ+7Palq9gC0fNyX7HDTxCyOJ4HPAbyNs3mNW+K9fjmD01U4e17SCLgiy7Y81+3l5fDwvx6eebQ4dPNBDUwgvpIsPgYXNe3LBIxuWZjhe7XGQuda3Wzg6qyxioz1eLhz7tdA0C7gW2ZVUobbmGi9rdqzm0mDGnmIt1Hat7OxVC9cy37fIzxuNsr0rEcMZTwzxiLo2enYf0cr6ozy1rGzOAntfKGEEEFo9q1zYqtqGS1TsUihJlqZK5j8gcM81NHPOHNZc9YAmF1hwaDwWHspuGVFOwu9IgNQ0gZcs76dzCDvBAIIO6xHdZa2w9BMdnPp5GCrqX4NQNbGKkxmfo5byxslaesbAaD1hGRqsbtdUPdOGyQildDTwxdH03TuDWNJbnedc1nAWOosBwUHGMUNRLnytia1kcccbblsUUbQ1jATqbAbzvJJUEIPQtoaV9V6ZBSjpZvTqeV8bXtzzQCjDGlov1wx5NxwzXSYlC+ojqKaAiasbHhbZmte1zqgQU72Ttab/OZZHRXAvfo762Xn5SBNq9CwZpZQmlLmwV0tRXwxPc9vUf0dKHwl17MMjQ5me+h03Erz9wIJBFiCQRxBBtZc2Qmxf4XNaJo+twk948hZCXCWM6Ft2XPW1ySH2zxAslTbXZnQF0FxdKHKubsJbrjMlBUUhXF7doTrV02jc71bqW6akt+EzZ9/wA6Bzt5rY7U7Zxs+ahtI9osXH1WWG7tOp8FgGOfESdQbaKNmVl3F9z1U+rxOSQ3e4n42HwCjZ0zdF0Z2dzIzJq6foaJ8zwyMFznHw71Fktuos9m8KNTO1muUG7j2cl7pgtCGNa1osAAFntjtlRTxgEXebEntW2po7BebO7r6vFxziw/tKaNFxI+y5fLYKBPUrNumscbXFdUKkqJtVJrJ1WPddefK7e7jx1DNRIVV1pAaXHgp8zlkto8cBPRxm4G89qmOO66ZZzGbaXC60GxHFaCE6LBbOVPs+C3uGOBGquvbGV3NqXajB2zxlpGu8HkV5PUQlji129psV7piFNcHuXk+2FFlmze95heniy+nyfL49ztGeSpEL0vnAoCEKgQhCAQhCC8wy3RN0PtcHe8eRQusKqLRNF/e4/3n+5ItdRnyhF13HGSbDepUjlP09I9+jQXdwWj2f2NfKQ54s3zW/oMCjiaA1rdBvsLrnlnp7eHxMs/d9R57h2x8ztXDKO1WlRgfRM6tlq6+fKFmMTxHQ6rzXO5PrcfjYcU9MZiUZzWKrCFcV7w4qrkGq9HH8Pj+TjJluOCgBBC02zGxclQQ+QFsV/i7/S3bqOGGGWd1ir8A2alq32YCGX1dbQL13ZzZOClaMrRn4uPrFScKwxkLA1rQ0Abgp4kXmyztfW4vHnHP7TYbBOirCq5Kv8Ad1HNZ8D3rn2d/wDHtby1Kr6icKP6T+7qHVTHgudy2648eizS3Ud71yyS6pdocaELLD13bgpJuumWUxiFtNj2W8cZ6548llYYNbneUoJcS46kp9jV3k6vHbc7updDKWuBC32C1t2td4hYWliuVrsDFhZc67431pqJ5w5qwu2eHh8ZcBqNfBamWXSyp8UIc0jndJdXaXjmWNleVFIn62HJI5vJx8OCYXvj87lNXQQhCqBCEIBISglIg0WEN+Zbv9riffKF1g5HQtu5o9ff9dyFdrpl43gBa3Y7CxI+5F/gsT0pVjQ7S1UP8qQs7ms/EJcbV48pjluvdqSANAAtYWTspsF4kP4gYj9O77EX6UHb/ETvnf8AYi/SuV4rX0p52E+q9MxVywmMT2JVLNtfWP8AWlcf8Y/waoM2KSv9ZxPwaPwWJwWVrP8AkMbNSVYQytLxnvl42Ul9BTOdpI9o+rdUHpDufku4q+RpuDqN2jT5hdphY+dlyzL5j0PZvYmF5EhzvbvAc0Nae2y9Bp6YMFgLBeJx7d4g0WbO4f4Q/pXf/wChYl/5DvsQ/pWMuLK/b04eTx4TUle3OdZcCS68TP8AEDETvnd9iL9KT5fYh9O77EX6Vi8F/btPNw/VexTvUF9Ry1Xk7tt6875nfZj/AErj5Y1v0zvsx/pU/Hy/bpP5HCfVeruqFyai68p+V9Z9K77Mf5JPlbWfSn7Mf5LP42X7a/2XH/zXpmIYk2JhceH3led12IunkL3br6DkFX1mO1Eukjy4dzR5BRRVO5+S6YcFxeXm82cl9TUXkTlNgWZFfJ7x+5dsxeYbnHwb+St4ak8vGfTeUEO6y0uHx5RdeTRbTVTfVkI/xZ+SkfLSu+md9mP9KxfHyv26zzsJ9V6vPUKBLrqvMztdWcZXfZZ+SR21dWRbpXa/2s/JT8fL9tz+Qw18VLx2UOneRuvbwVeob6txNyTc9yT0h3PyXqxx1Hys8+2Vv7TUKF6Q7n5I9Idz8lerCahQvSHc/JHpDufknUTCuSonTu5+SOndz8k6jV4SwmFts1utuLffKFnIsVmaLNe4AX004m5QnVdoaEIWmQhCEAhCEAhCEAhCEAhCEAhCEAhCEAhCEAhCEAhCEAhCEAhCEAhCE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0" y="-661988"/>
            <a:ext cx="184785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1" name="AutoShape 13" descr="data:image/jpeg;base64,/9j/4AAQSkZJRgABAQAAAQABAAD/2wCEAAkGBhAREBUSEBQQDxAQEBAUFBUUDw8PEBAQFBAVFBQUFRQXGyYeFxkjGRQSHy8gIycpLCwsFR8xNTAqNSYrLCkBCQoKDgwOFQ8PFykcHB0sKSksKSkpKSkpKSkpKSkpKSksKSwpLCkpKSkpKSkpKSkpKSkpKSksLCwsKSkpLCkpKf/AABEIAMIBAwMBIgACEQEDEQH/xAAbAAABBQEBAAAAAAAAAAAAAAAAAQMEBQYCB//EAEIQAAEDAgMEBgUKBgEFAQAAAAEAAgMEEQUSIQYxQVETImFxkbEUMkJSgRYjU3KSocHR0vAHM0NiguEVJDRUssIX/8QAGgEBAQEBAQEBAAAAAAAAAAAAAAECAwQFBv/EACQRAQEAAgICAgICAwAAAAAAAAABAhEDEgQhMUEUUQVhExVS/9oADAMBAAIRAxEAPwDw1CEIBCEIBCEIBCEIBCEIBCEIBCEIBCEIBCEIBCEIBCEIBCEIBCEIBCEIBCEIBCEIBCEIFsiyuLJbBF0pUK8AHZ4IsOzwCGlGhXlh2eCXKOQ8ENKJCv7Ds8EoaOQQ0z6Fo205O5v3BSosJcfcbfmQBu7P3qhpkkLbx7Pt0zTQNvv6rnW38hru+9SHbPUwP/dMPb0DrX00HPj4IaYBC3xwGnv1ahrt2+G34pqTZ0X6kjHcuoRfVF61hkLZvwOQe4f33KPJQPG9ngA7yRNMohaQsHLXlZJkHIeAU2aZxC0JaOQ8AkydgTZpn0LQ5RyHgjKOQ8E2aZ5C0GUch4IyjkE2aZ9C0GUch4JMo5DwTZpQIV/lHIeCMo5DwTZpQIV/lHIeCMo5DwTZpQIV8WjkPBIW9gTZpRpF6ds5F/0zNOMnBn0jkJs0xYSrkOSGRU27C6TJlXJlQ2fXTVHabqZBAe4IO2RDifgpEcfut+JSxsATrSrpSFp3udbedBYc1WPxmMHQPf8Ad+Ksal1mO7Gu8lmWRqW6FxHjzOEQ+Lv9KazF9NI4x4qjhhCsGAWXPsHZcfI/px/eEy3aLXWO3c7/AEo07Qo5j1V2la+lq3ZQWOe24BsHEjdyKksrXe1kk+swA7+bfxVXhjuoO4KVdba2kTyQvBzMLCe3pW69p6wVZPhgJ+bN+7X7t6lErg8+PPj4qaNqmSIjePyXCs5QTyP7481Ckg5eCIZSJbJAoERdLZCgRCEKgQhCAQgpLoQFIUqRBs9nM3ozLPLReTS8Q/qu5i6EbOgejM75Pc+ldzSIMBmRdIhGQumtXKdhCokwRqY0qNGpAWlOApxqaaE/GwnQBVTFe60TvqlZ5jlsptn55Yy2Npc91rDcLX1JPcoLdh6kevlZ8SSFmy01VPCpjW6KzZss8b3eAUluA6bz4BY6VWcfEo7xZao4B2nwCiTbNk7iB3j/AGr0rNhML/lt7lOKKLDHMYBcEga8F3JGQtaUyVy5dOauSgacmnWO/wCBTrymJFBHnjse0JpOuKaWQl0XSlIoEQhCoEJSkugCkshFlQWSFKkKDZ7OSkUzABfWT2b/ANRyFGwMt6Blw2/X3tYT/MdxOqEGHuhACEZCehTKfgVglxp9uqZY1WNHTX37luK7pKIuPYtBh9IxtrDXt1UOAcAr7DKG5BduC3Fi5wyI2sOJH75KdUYC52ps3Tv7lPwqm9kacNx8FaTtDBqWg313XPiVK3th5sBI3uHwCgS4aBxWkxKpZc2c0m53G6o5n8lUqtkpLcUy6AqbKD2qO+6giyMITD2qd0nApqWEHcppFbLEo74lPlZbeozwsIgyNso8imSBRpGqCFKmwnZkw1Zo6QUrQSQBqSQAOJJ3BWWK7Pvp2kyS0rnteGPiZUCSeJxB9doFtLWNibFQVaErSL2uBu+HanKqIRyPZnZIGOcA9hLo3gH1mkgGxVDSF3DEXODRve5rRc2F3Gwurev2SqImyEOpqj0fN0zYKlkskIa7K4ujIDrA7yAbcUFKi6dqIQzKQ+N+eNrzlcT0ZJILH3As4WB095dw0DnwyzAgNhMIcNczulc5rS3uyneqI6RBQg0uCx3gb1gNX8Gn23c0JzA2joGaX9fWx+kd2oQYdCEKshSIAo6kwhILClizHsVzA3cAoFIywU6OrDB2rpFXNLG1g13qSMZDN1llZ8VJ4qFJXk6C5PiUuTTaSbYSDc8jS2htcKC/ag3ude8krKF7jv07z+AXOnFx+DfzKz2NtbFtm9p6oZ8Wg+a7+Xk43FgvyYwacrgLIZmf3n/O3kF308f0fjLJ+Cnam2ndtrMd5b9lo/BMu2jc7fl8As46eP3CO6V/4pOkZyeO59/MJum2hOLX5J6lxDM4N013LL5m8Hkd4v5J6nikcep859W9/BTsT22FTSvb6zSPhp4qtmituTVPjM7Oqc4A4EOA+9SRXsk3gA9idtrYr5Ao71ZTQg7lX1DLJU0gTtUVh81LlKhg6lZqHYnlrg4aFpDh2FpuPvAWm6OCteKyJvRyispRVQ3D4JDUTW6WE723cDmjN/WuCsxHKWuDmmzmkOB5OBuD4q6+VlRLJEKh7eibURSvDIYYg4teLveI2jO4C+++9BY18rJhXRmGCJlFMwwZII43xH09sBjc8DM8PY59w4nVum6yexWdlJ6S+KGmztxiojYX08UjY4WxlxY1rgQGmzeGmtrXuoVfi81WysJl+agd07csUbTPesZFH0rg0OfZktxmJIsAqOsxWeRrukLnCaZ856gaJJ3Ns5wIGptfQKppZYtSMixR8cbQyNlaA1o3MaZGuyjsFyB2AKxwi/8AzM7v6cU+JPmN+q2C84fm5A3Ddd+YKJj+GSCplcx8ks9NHHNUvexjGmUujF4WtGoBe3f7pKbkxyvrg+LpMzSySZ7WsigbII2GQl/RtGc2Bte9ygnU1JkEMrTSwMjwulfLJNTicNfJO9jXCPKc8pIABI3X1Frp3H6djGVvRhobI3BpbNj6FhdLHnc4R+wC4k5eGZUNJj9VH1mOu1kDYSHQxyx9C15e1r2vaWmzrkFwvdNVmOVE2fpZC/phCHkht3iEWj1A4Dlv43RUEpEEpMyovcMa3om339b2AfbPFCMMeeiba/tf0w72jxzBCNajKoSBKo5hTKJtz3KGpdK+wVgsnz2Uaaq8Tw4piae2v7J4JGi2p1cd5/AditrRy/vH4A+ZXQfwGndouGNupcMXIIGmwOKfjw8nipTY7b/3u/NdNBO6/DzRdCHBwd5A7yp0Wz0XtTRN8SoPQP5Hcl9HdyQTJNnY+Esbz2XV3hH8P4jYzdb+0EtHx5qiwnqyguHaPGy3VHXaLy83JcbqPp+J40zxudiVTbL0bNGQxacS0OPiVc0mFRgaNaB2ADyVbFWcBvKt4JjbRebvb9vXlx6+Dc+GM5AjuCw212zLLF8I6N43gaB3wXoLnKkxaK4N0xzsrlcO01Xj8WMOacr+CkGsY8aEdyj7T0HRykj1XHwKpI5iDbivfjlubj5GeNxtlWlSLdyhX1KmZ8zNd9lXh2pVYO5kZlJjwapdA6obDKadma8mU5Bl3m/EC+tr2VjtVs1LTSzOZDM2jZOWMkcCW20sC49txfdpZRCYFb0auvu9Fgv2D0+mutTtfizYvSomf8jZnQGnu2MUdLkex0E0Dm6sBYLAjU59brFVGDVsLGufDPFHUZWNJa5rZCbPYw9psCAeQKmHDMVkDKVzK1zcrnshcZMgYxxa5wYTlADtL6b1YNViON1npWJhk1TeOmYY2tllu3LNTE5QDpYPk3e87ms9sPWzMnl6F8jHOoq22Rz2lz20sjmbtSQ4XHaFApqTEW1QaxtWysc3MAOlbPktYuJvcNs03J00UN/T00pB6WnqITzdHLG4N57xod/G6qtlR11a3/jxSmbJO5zpsoeWz1RrJBO2o94hgjuH7mm/NZHE2RtnlEX8oTTCO27o+ldkt2ZbK9xChrRWVVNQGrewuDpGslldmDo2kulN7G5cR1t+7VUVLg1TJK6COGV0zL548hD2ZdDmB9UDTU23jmiRFuuSVcTYC/oIQ2OU1klZVQOj1LrxMgLWZOBBe9UpOtjoRp8UVoMLk+ab1QfW1yX9s8bIXOFsaYm3y3u7eX39c8kIMwEq5S2RkBSIXJkBdN0VHUj+u0crn47k7dR5TYh3LyTmZRUqn1Ngr6hoSRpo3nzKpcGYHSgHcSL919V6a+gaGAkAABoa0AAButvL71qNxnYsPHK55lPNpAN58PiVKqZgOwDu3KrqcbhZveCeQ63DsV9RUwU7ePP/AOSUgp26b9Sz/wBSVTSbUxDcHu1PAAerbmmflU24sx1gWn1hwbZNxFqYdARf1YfjmlI8lNo8StoTbU/c4jzCzse07Ra7HadD7Q/puzHxWp2RwgVJErmuawB1gdziZS+/gbLyc+Mvt9Hwua43rPhfYJSSSkOtZvMrY0tEGjXVFHTBrQALAKQvPjhp6uTluVNSRqprWDiFazyWVJVT6rOS8cY7aTAI5BfXLe5A327FCZ/DeleA5j5dRf1mm/3LXVjwRZUlFXGFxYblhN29h4hZx5Lj6jrnwYZ+7Palq9gC0fNyX7HDTxCyOJ4HPAbyNs3mNW+K9fjmD01U4e17SCLgiy7Y81+3l5fDwvx6eebQ4dPNBDUwgvpIsPgYXNe3LBIxuWZjhe7XGQuda3Wzg6qyxioz1eLhz7tdA0C7gW2ZVUobbmGi9rdqzm0mDGnmIt1Hat7OxVC9cy37fIzxuNsr0rEcMZTwzxiLo2enYf0cr6ozy1rGzOAntfKGEEEFo9q1zYqtqGS1TsUihJlqZK5j8gcM81NHPOHNZc9YAmF1hwaDwWHspuGVFOwu9IgNQ0gZcs76dzCDvBAIIO6xHdZa2w9BMdnPp5GCrqX4NQNbGKkxmfo5byxslaesbAaD1hGRqsbtdUPdOGyQildDTwxdH03TuDWNJbnedc1nAWOosBwUHGMUNRLnytia1kcccbblsUUbQ1jATqbAbzvJJUEIPQtoaV9V6ZBSjpZvTqeV8bXtzzQCjDGlov1wx5NxwzXSYlC+ojqKaAiasbHhbZmte1zqgQU72Ttab/OZZHRXAvfo762Xn5SBNq9CwZpZQmlLmwV0tRXwxPc9vUf0dKHwl17MMjQ5me+h03Erz9wIJBFiCQRxBBtZc2Qmxf4XNaJo+twk948hZCXCWM6Ft2XPW1ySH2zxAslTbXZnQF0FxdKHKubsJbrjMlBUUhXF7doTrV02jc71bqW6akt+EzZ9/wA6Bzt5rY7U7Zxs+ahtI9osXH1WWG7tOp8FgGOfESdQbaKNmVl3F9z1U+rxOSQ3e4n42HwCjZ0zdF0Z2dzIzJq6foaJ8zwyMFznHw71Fktuos9m8KNTO1muUG7j2cl7pgtCGNa1osAAFntjtlRTxgEXebEntW2po7BebO7r6vFxziw/tKaNFxI+y5fLYKBPUrNumscbXFdUKkqJtVJrJ1WPddefK7e7jx1DNRIVV1pAaXHgp8zlkto8cBPRxm4G89qmOO66ZZzGbaXC60GxHFaCE6LBbOVPs+C3uGOBGquvbGV3NqXajB2zxlpGu8HkV5PUQlji129psV7piFNcHuXk+2FFlmze95heniy+nyfL49ztGeSpEL0vnAoCEKgQhCAQhCC8wy3RN0PtcHe8eRQusKqLRNF/e4/3n+5ItdRnyhF13HGSbDepUjlP09I9+jQXdwWj2f2NfKQ54s3zW/oMCjiaA1rdBvsLrnlnp7eHxMs/d9R57h2x8ztXDKO1WlRgfRM6tlq6+fKFmMTxHQ6rzXO5PrcfjYcU9MZiUZzWKrCFcV7w4qrkGq9HH8Pj+TjJluOCgBBC02zGxclQQ+QFsV/i7/S3bqOGGGWd1ir8A2alq32YCGX1dbQL13ZzZOClaMrRn4uPrFScKwxkLA1rQ0Abgp4kXmyztfW4vHnHP7TYbBOirCq5Kv8Ad1HNZ8D3rn2d/wDHtby1Kr6icKP6T+7qHVTHgudy2648eizS3Ud71yyS6pdocaELLD13bgpJuumWUxiFtNj2W8cZ6548llYYNbneUoJcS46kp9jV3k6vHbc7updDKWuBC32C1t2td4hYWliuVrsDFhZc67431pqJ5w5qwu2eHh8ZcBqNfBamWXSyp8UIc0jndJdXaXjmWNleVFIn62HJI5vJx8OCYXvj87lNXQQhCqBCEIBISglIg0WEN+Zbv9riffKF1g5HQtu5o9ff9dyFdrpl43gBa3Y7CxI+5F/gsT0pVjQ7S1UP8qQs7ms/EJcbV48pjluvdqSANAAtYWTspsF4kP4gYj9O77EX6UHb/ETvnf8AYi/SuV4rX0p52E+q9MxVywmMT2JVLNtfWP8AWlcf8Y/waoM2KSv9ZxPwaPwWJwWVrP8AkMbNSVYQytLxnvl42Ul9BTOdpI9o+rdUHpDufku4q+RpuDqN2jT5hdphY+dlyzL5j0PZvYmF5EhzvbvAc0Nae2y9Bp6YMFgLBeJx7d4g0WbO4f4Q/pXf/wChYl/5DvsQ/pWMuLK/b04eTx4TUle3OdZcCS68TP8AEDETvnd9iL9KT5fYh9O77EX6Vi8F/btPNw/VexTvUF9Ry1Xk7tt6875nfZj/AErj5Y1v0zvsx/pU/Hy/bpP5HCfVeruqFyai68p+V9Z9K77Mf5JPlbWfSn7Mf5LP42X7a/2XH/zXpmIYk2JhceH3led12IunkL3br6DkFX1mO1Eukjy4dzR5BRRVO5+S6YcFxeXm82cl9TUXkTlNgWZFfJ7x+5dsxeYbnHwb+St4ak8vGfTeUEO6y0uHx5RdeTRbTVTfVkI/xZ+SkfLSu+md9mP9KxfHyv26zzsJ9V6vPUKBLrqvMztdWcZXfZZ+SR21dWRbpXa/2s/JT8fL9tz+Qw18VLx2UOneRuvbwVeob6txNyTc9yT0h3PyXqxx1Hys8+2Vv7TUKF6Q7n5I9Idz8lerCahQvSHc/JHpDufknUTCuSonTu5+SOndz8k6jV4SwmFts1utuLffKFnIsVmaLNe4AX004m5QnVdoaEIWmQhCEAhCEAhCEAhCEAhCEAhCEAhCEAhCEAhCEAhCEAhCEAhCEAhCE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0" y="-661988"/>
            <a:ext cx="184785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102" name="Picture 14" descr="C:\Users\turnecc1\Pictures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95" y="4178759"/>
            <a:ext cx="2328521" cy="1744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9103" name="Picture 15" descr="C:\Users\turnecc1\Pictures\imagesCAGN4B3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883" y="3810380"/>
            <a:ext cx="2386856" cy="1790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29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10834" y="202427"/>
            <a:ext cx="8737600" cy="643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cs typeface="ＭＳ Ｐゴシック" pitchFamily="-112" charset="-128"/>
              </a:rPr>
              <a:t>Recap</a:t>
            </a:r>
            <a:br>
              <a:rPr lang="en-US" sz="3200" dirty="0">
                <a:solidFill>
                  <a:schemeClr val="bg1"/>
                </a:solidFill>
                <a:latin typeface="+mj-lt"/>
                <a:cs typeface="ＭＳ Ｐゴシック" pitchFamily="-112" charset="-128"/>
              </a:rPr>
            </a:br>
            <a:endParaRPr lang="en-US" sz="3200" dirty="0">
              <a:solidFill>
                <a:schemeClr val="bg1"/>
              </a:solidFill>
              <a:latin typeface="+mj-lt"/>
              <a:cs typeface="ＭＳ Ｐゴシック" pitchFamily="-112" charset="-128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32327" y="1066800"/>
            <a:ext cx="7694613" cy="45954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549275" indent="-549275" algn="just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</a:rPr>
              <a:t>Ensure the Emergency Contact Information is posted on the outside of the safe and is accurate</a:t>
            </a:r>
            <a:endParaRPr lang="en-US" sz="10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algn="just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marL="549275" indent="-549275" algn="just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</a:rPr>
              <a:t>Ensure </a:t>
            </a:r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that ALL material 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</a:rPr>
              <a:t>in </a:t>
            </a:r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your safe is 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</a:rPr>
              <a:t>properly marked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.</a:t>
            </a:r>
          </a:p>
          <a:p>
            <a:pPr marL="549275" indent="-549275" algn="just">
              <a:lnSpc>
                <a:spcPct val="91000"/>
              </a:lnSpc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20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marL="549275" indent="-549275" algn="just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</a:rPr>
              <a:t>Ensure that all NATO/FGI documents are physically separate from other documents. </a:t>
            </a:r>
          </a:p>
          <a:p>
            <a:pPr marL="0" indent="0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Ensure the safe is secured when left unattended</a:t>
            </a:r>
          </a:p>
          <a:p>
            <a:pPr marL="0" indent="0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Ensure all individuals accessing the safe are cleared, have a need to know and have all required briefings</a:t>
            </a:r>
          </a:p>
          <a:p>
            <a:pPr marL="0" indent="0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Ensure end of day checks are conducted</a:t>
            </a:r>
          </a:p>
          <a:p>
            <a:pPr marL="0" indent="0">
              <a:lnSpc>
                <a:spcPct val="91000"/>
              </a:lnSpc>
              <a:buClr>
                <a:srgbClr val="FF0000"/>
              </a:buClr>
              <a:buNone/>
              <a:tabLst>
                <a:tab pos="342900" algn="r"/>
              </a:tabLst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Ensure the combination is changed when required</a:t>
            </a:r>
          </a:p>
          <a:p>
            <a:pPr marL="549275" indent="-549275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549275" indent="-549275" algn="ctr">
              <a:lnSpc>
                <a:spcPct val="91000"/>
              </a:lnSpc>
              <a:buClr>
                <a:srgbClr val="FF0000"/>
              </a:buClr>
              <a:tabLst>
                <a:tab pos="342900" algn="r"/>
              </a:tabLst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</a:rPr>
              <a:t>Neatness </a:t>
            </a:r>
            <a:r>
              <a:rPr lang="en-US" sz="1600" b="1" dirty="0">
                <a:solidFill>
                  <a:schemeClr val="bg2"/>
                </a:solidFill>
                <a:latin typeface="Arial" pitchFamily="34" charset="0"/>
              </a:rPr>
              <a:t>counts! </a:t>
            </a:r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</a:rPr>
              <a:t> DSS like </a:t>
            </a:r>
            <a:r>
              <a:rPr lang="en-US" sz="1600" b="1" dirty="0">
                <a:solidFill>
                  <a:schemeClr val="bg2"/>
                </a:solidFill>
                <a:latin typeface="Arial" pitchFamily="34" charset="0"/>
              </a:rPr>
              <a:t>neat </a:t>
            </a:r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</a:rPr>
              <a:t>records!</a:t>
            </a:r>
            <a:endParaRPr lang="en-US" sz="1600" b="1" dirty="0">
              <a:solidFill>
                <a:schemeClr val="bg2"/>
              </a:solidFill>
              <a:latin typeface="Arial" pitchFamily="34" charset="0"/>
            </a:endParaRPr>
          </a:p>
          <a:p>
            <a:pPr marL="949325" lvl="1" indent="-285750">
              <a:lnSpc>
                <a:spcPct val="91000"/>
              </a:lnSpc>
              <a:spcBef>
                <a:spcPct val="61000"/>
              </a:spcBef>
              <a:tabLst>
                <a:tab pos="342900" algn="r"/>
              </a:tabLst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2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815882"/>
          </a:xfrm>
        </p:spPr>
        <p:txBody>
          <a:bodyPr/>
          <a:lstStyle/>
          <a:p>
            <a:pPr lvl="0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2338388" algn="l"/>
                <a:tab pos="3141663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Outside </a:t>
            </a:r>
            <a:endParaRPr lang="en-US" dirty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2338388" algn="l"/>
                <a:tab pos="3141663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Inside</a:t>
            </a:r>
            <a:endParaRPr lang="en-US" dirty="0"/>
          </a:p>
          <a:p>
            <a:pPr lvl="0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2338388" algn="l"/>
                <a:tab pos="3141663" algn="r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Security Measures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98750"/>
            <a:ext cx="7162800" cy="1460500"/>
          </a:xfrm>
        </p:spPr>
        <p:txBody>
          <a:bodyPr/>
          <a:lstStyle/>
          <a:p>
            <a:pPr algn="ctr"/>
            <a:r>
              <a:rPr lang="en-US" sz="4000" dirty="0"/>
              <a:t>Outside of the Safe</a:t>
            </a:r>
          </a:p>
        </p:txBody>
      </p:sp>
    </p:spTree>
    <p:extLst>
      <p:ext uri="{BB962C8B-B14F-4D97-AF65-F5344CB8AC3E}">
        <p14:creationId xmlns:p14="http://schemas.microsoft.com/office/powerpoint/2010/main" val="318169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3200" y="163338"/>
            <a:ext cx="8737600" cy="1001712"/>
          </a:xfrm>
        </p:spPr>
        <p:txBody>
          <a:bodyPr wrap="none" anchor="t">
            <a:normAutofit/>
          </a:bodyPr>
          <a:lstStyle/>
          <a:p>
            <a:pPr>
              <a:defRPr/>
            </a:pPr>
            <a:r>
              <a:rPr lang="en-US" dirty="0"/>
              <a:t>Outside of the Safe</a:t>
            </a:r>
          </a:p>
        </p:txBody>
      </p:sp>
      <p:sp>
        <p:nvSpPr>
          <p:cNvPr id="14340" name="Rectangle 2053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533" y="4470797"/>
            <a:ext cx="4690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r>
              <a:rPr lang="en-US" sz="2000" b="1" kern="0" dirty="0" smtClean="0">
                <a:solidFill>
                  <a:schemeClr val="bg2"/>
                </a:solidFill>
                <a:latin typeface="Arial" pitchFamily="34" charset="0"/>
              </a:rPr>
              <a:t>Emergency Contact Information Record listing the Primary Custodian </a:t>
            </a:r>
          </a:p>
          <a:p>
            <a:pPr marL="549275" indent="-549275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2000" b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8" t="20211" r="16631" b="10877"/>
          <a:stretch/>
        </p:blipFill>
        <p:spPr bwMode="auto">
          <a:xfrm>
            <a:off x="5489985" y="2966274"/>
            <a:ext cx="2905339" cy="327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533" y="1346850"/>
            <a:ext cx="4968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chemeClr val="bg2"/>
                </a:solidFill>
                <a:latin typeface="Arial" pitchFamily="34" charset="0"/>
              </a:rPr>
              <a:t>5-301. GSA Storage Equipment. GSA establishes </a:t>
            </a:r>
            <a:r>
              <a:rPr lang="en-US" kern="0" dirty="0" smtClean="0">
                <a:solidFill>
                  <a:schemeClr val="bg2"/>
                </a:solidFill>
                <a:latin typeface="Arial" pitchFamily="34" charset="0"/>
              </a:rPr>
              <a:t>and publishes </a:t>
            </a:r>
            <a:r>
              <a:rPr lang="en-US" kern="0" dirty="0">
                <a:solidFill>
                  <a:schemeClr val="bg2"/>
                </a:solidFill>
                <a:latin typeface="Arial" pitchFamily="34" charset="0"/>
              </a:rPr>
              <a:t>uniform standards, specifications, and supply</a:t>
            </a:r>
          </a:p>
          <a:p>
            <a:r>
              <a:rPr lang="en-US" kern="0" dirty="0">
                <a:solidFill>
                  <a:schemeClr val="bg2"/>
                </a:solidFill>
                <a:latin typeface="Arial" pitchFamily="34" charset="0"/>
              </a:rPr>
              <a:t>schedules for units and key-operated and </a:t>
            </a:r>
            <a:r>
              <a:rPr lang="en-US" kern="0" dirty="0" smtClean="0">
                <a:solidFill>
                  <a:schemeClr val="bg2"/>
                </a:solidFill>
                <a:latin typeface="Arial" pitchFamily="34" charset="0"/>
              </a:rPr>
              <a:t>combination padlocks </a:t>
            </a:r>
            <a:r>
              <a:rPr lang="en-US" kern="0" dirty="0">
                <a:solidFill>
                  <a:schemeClr val="bg2"/>
                </a:solidFill>
                <a:latin typeface="Arial" pitchFamily="34" charset="0"/>
              </a:rPr>
              <a:t>suitable for the storage and protection of</a:t>
            </a:r>
          </a:p>
          <a:p>
            <a:r>
              <a:rPr lang="en-US" kern="0" dirty="0">
                <a:solidFill>
                  <a:schemeClr val="bg2"/>
                </a:solidFill>
                <a:latin typeface="Arial" pitchFamily="34" charset="0"/>
              </a:rPr>
              <a:t>classified </a:t>
            </a:r>
            <a:r>
              <a:rPr lang="en-US" kern="0" dirty="0" smtClean="0">
                <a:solidFill>
                  <a:schemeClr val="bg2"/>
                </a:solidFill>
                <a:latin typeface="Arial" pitchFamily="34" charset="0"/>
              </a:rPr>
              <a:t>information</a:t>
            </a:r>
            <a:endParaRPr lang="en-US" kern="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5615" y="232918"/>
            <a:ext cx="8737600" cy="1001712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Outside of the Safe</a:t>
            </a:r>
            <a:endParaRPr lang="en-US" sz="27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24" name="Rectangle 1029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endParaRPr lang="en-US" sz="1900">
              <a:solidFill>
                <a:srgbClr val="0080FF"/>
              </a:solidFill>
              <a:latin typeface="Arial" pitchFamily="34" charset="0"/>
            </a:endParaRPr>
          </a:p>
        </p:txBody>
      </p:sp>
      <p:pic>
        <p:nvPicPr>
          <p:cNvPr id="5125" name="Picture 1031" descr="open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16776"/>
            <a:ext cx="1828800" cy="121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052945" y="1127947"/>
            <a:ext cx="7239000" cy="300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275" indent="-549275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pitchFamily="34" charset="0"/>
              </a:rPr>
              <a:t>DO </a:t>
            </a:r>
            <a:r>
              <a:rPr lang="en-US" sz="2000" b="1" kern="0" dirty="0">
                <a:solidFill>
                  <a:srgbClr val="FF0000"/>
                </a:solidFill>
                <a:latin typeface="Arial" pitchFamily="34" charset="0"/>
              </a:rPr>
              <a:t>NOT indicate on the outside of the safe </a:t>
            </a:r>
            <a:r>
              <a:rPr lang="en-US" sz="2000" b="1" kern="0" dirty="0" smtClean="0">
                <a:solidFill>
                  <a:srgbClr val="FF0000"/>
                </a:solidFill>
                <a:latin typeface="Arial" pitchFamily="34" charset="0"/>
              </a:rPr>
              <a:t>the level of  </a:t>
            </a:r>
            <a:r>
              <a:rPr lang="en-US" sz="2000" b="1" kern="0" dirty="0">
                <a:solidFill>
                  <a:srgbClr val="FF0000"/>
                </a:solidFill>
                <a:latin typeface="Arial" pitchFamily="34" charset="0"/>
              </a:rPr>
              <a:t>classified material </a:t>
            </a:r>
            <a:r>
              <a:rPr lang="en-US" sz="2000" b="1" kern="0" dirty="0" smtClean="0">
                <a:solidFill>
                  <a:srgbClr val="FF0000"/>
                </a:solidFill>
                <a:latin typeface="Arial" pitchFamily="34" charset="0"/>
              </a:rPr>
              <a:t>stored within</a:t>
            </a:r>
          </a:p>
          <a:p>
            <a:pPr marL="549275" indent="-549275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800" b="1" kern="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549275" indent="-549275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pitchFamily="34" charset="0"/>
              </a:rPr>
              <a:t>DO NOT cover the silver GSA certified seal</a:t>
            </a:r>
            <a:endParaRPr lang="en-US" sz="2000" b="1" kern="0" dirty="0">
              <a:solidFill>
                <a:srgbClr val="FF0000"/>
              </a:solidFill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61000"/>
              </a:spcBef>
              <a:buClr>
                <a:srgbClr val="00B05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r>
              <a:rPr lang="en-US" sz="2000" b="1" kern="0" dirty="0">
                <a:solidFill>
                  <a:srgbClr val="00B050"/>
                </a:solidFill>
                <a:latin typeface="Arial" pitchFamily="34" charset="0"/>
              </a:rPr>
              <a:t>DO display the Open/Closed sign (available from Security) on the outside of the container and use it </a:t>
            </a:r>
            <a:r>
              <a:rPr lang="en-US" sz="2000" b="1" kern="0" dirty="0" smtClean="0">
                <a:solidFill>
                  <a:srgbClr val="00B050"/>
                </a:solidFill>
                <a:latin typeface="Arial" pitchFamily="34" charset="0"/>
              </a:rPr>
              <a:t>appropriately</a:t>
            </a:r>
          </a:p>
          <a:p>
            <a:pPr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1201" name="Picture 1" descr="C:\Users\turnecc1\Pictures\imagesCANN0EZ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13487"/>
            <a:ext cx="190500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2" name="Picture 2" descr="C:\Users\turnecc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324744"/>
            <a:ext cx="129540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47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3199" y="259571"/>
            <a:ext cx="8737600" cy="1001712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 smtClean="0"/>
              <a:t>Outside of the Safe</a:t>
            </a:r>
            <a:endParaRPr lang="en-US" sz="3200" dirty="0"/>
          </a:p>
        </p:txBody>
      </p:sp>
      <p:sp>
        <p:nvSpPr>
          <p:cNvPr id="5124" name="Rectangle 1029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endParaRPr lang="en-US" sz="1900">
              <a:solidFill>
                <a:srgbClr val="0080FF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177" y="667777"/>
            <a:ext cx="6324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275" indent="-549275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  <a:tabLst>
                <a:tab pos="342900" algn="r"/>
              </a:tabLst>
              <a:defRPr/>
            </a:pPr>
            <a:endParaRPr lang="en-US" sz="800" b="1" kern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kern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Arial" pitchFamily="34" charset="0"/>
              </a:rPr>
              <a:t>Container Security Record Log Sheet – SF702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006475" lvl="1" indent="-549275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342900" algn="r"/>
              </a:tabLst>
              <a:defRPr/>
            </a:pPr>
            <a:endParaRPr lang="en-US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1" descr="Figure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177" y="1603588"/>
            <a:ext cx="6882437" cy="486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7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98750"/>
            <a:ext cx="7162800" cy="14605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</a:rPr>
              <a:t>Inside of the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8263"/>
            <a:ext cx="8737600" cy="726578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Inside of the Safe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7546975" cy="560153"/>
          </a:xfrm>
        </p:spPr>
        <p:txBody>
          <a:bodyPr wrap="square"/>
          <a:lstStyle/>
          <a:p>
            <a:pPr marL="0" indent="0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r>
              <a:rPr lang="en-US" sz="2000" b="1" dirty="0" smtClean="0">
                <a:latin typeface="Arial" pitchFamily="34" charset="0"/>
              </a:rPr>
              <a:t> Security Briefing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291840" cy="4327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3936"/>
            <a:ext cx="3474720" cy="4240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862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8263"/>
            <a:ext cx="8737600" cy="782412"/>
          </a:xfrm>
        </p:spPr>
        <p:txBody>
          <a:bodyPr wrap="none" anchor="t"/>
          <a:lstStyle/>
          <a:p>
            <a:pPr>
              <a:defRPr/>
            </a:pPr>
            <a:r>
              <a:rPr lang="en-US" sz="3200" dirty="0"/>
              <a:t>Inside of the Safe</a:t>
            </a:r>
            <a:endParaRPr lang="en-US" sz="27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5640198" y="1341739"/>
            <a:ext cx="3372861" cy="609600"/>
          </a:xfrm>
        </p:spPr>
        <p:txBody>
          <a:bodyPr wrap="square">
            <a:normAutofit lnSpcReduction="10000"/>
          </a:bodyPr>
          <a:lstStyle/>
          <a:p>
            <a:pPr marL="0" indent="0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  <a:tabLst>
                <a:tab pos="342900" algn="r"/>
              </a:tabLst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</a:rPr>
              <a:t>CDSE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</a:rPr>
              <a:t>Marking Guide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</a:rPr>
              <a:t>	</a:t>
            </a: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49275" indent="-549275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tabLst>
                <a:tab pos="342900" algn="r"/>
              </a:tabLst>
              <a:defRPr/>
            </a:pP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3200" y="6464300"/>
            <a:ext cx="116363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795901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Custodian’s Responsibilities Sheet</a:t>
            </a:r>
            <a:endParaRPr lang="en-US" sz="2000" dirty="0"/>
          </a:p>
        </p:txBody>
      </p:sp>
      <p:pic>
        <p:nvPicPr>
          <p:cNvPr id="1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t="9446" r="39062" b="13373"/>
          <a:stretch/>
        </p:blipFill>
        <p:spPr bwMode="auto">
          <a:xfrm>
            <a:off x="5583820" y="1828800"/>
            <a:ext cx="3242894" cy="43672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1" y="1290863"/>
            <a:ext cx="3200400" cy="4370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89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 Template4x3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BOD Template4x3</Template>
  <TotalTime>6488</TotalTime>
  <Pages>2</Pages>
  <Words>679</Words>
  <Application>Microsoft Office PowerPoint</Application>
  <PresentationFormat>On-screen Show (4:3)</PresentationFormat>
  <Paragraphs>163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BOD Template4x3</vt:lpstr>
      <vt:lpstr>Managing a Security Container</vt:lpstr>
      <vt:lpstr>What we will cover…</vt:lpstr>
      <vt:lpstr>Outside of the Safe</vt:lpstr>
      <vt:lpstr>Outside of the Safe</vt:lpstr>
      <vt:lpstr>Outside of the Safe</vt:lpstr>
      <vt:lpstr>Outside of the Safe</vt:lpstr>
      <vt:lpstr>Inside of the Safe</vt:lpstr>
      <vt:lpstr>Inside of the Safe</vt:lpstr>
      <vt:lpstr>Inside of the Safe</vt:lpstr>
      <vt:lpstr>Inside of the Safe</vt:lpstr>
      <vt:lpstr>Inside of the Safe</vt:lpstr>
      <vt:lpstr>Information Management</vt:lpstr>
      <vt:lpstr>Information Management</vt:lpstr>
      <vt:lpstr>Security Measures</vt:lpstr>
      <vt:lpstr>Security Measures</vt:lpstr>
      <vt:lpstr>Security Measures</vt:lpstr>
      <vt:lpstr>PowerPoint Presentation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phoekstra</dc:creator>
  <cp:keywords/>
  <cp:lastModifiedBy>Gerri Leviston</cp:lastModifiedBy>
  <cp:revision>446</cp:revision>
  <cp:lastPrinted>2017-02-08T17:22:14Z</cp:lastPrinted>
  <dcterms:created xsi:type="dcterms:W3CDTF">2010-12-03T20:45:59Z</dcterms:created>
  <dcterms:modified xsi:type="dcterms:W3CDTF">2017-05-04T15:17:31Z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>Lockheed Martin Proprietary Information_x000d_
</vt:lpwstr>
  </property>
  <property fmtid="{D5CDD505-2E9C-101B-9397-08002B2CF9AE}" pid="3" name="SIPLevel">
    <vt:lpwstr>1</vt:lpwstr>
  </property>
  <property fmtid="{D5CDD505-2E9C-101B-9397-08002B2CF9AE}" pid="4" name="LM SIP Document Sensitivity">
    <vt:lpwstr/>
  </property>
  <property fmtid="{D5CDD505-2E9C-101B-9397-08002B2CF9AE}" pid="5" name="Document Author">
    <vt:lpwstr>ACCT03\pippinn</vt:lpwstr>
  </property>
  <property fmtid="{D5CDD505-2E9C-101B-9397-08002B2CF9AE}" pid="6" name="Document Sensitivity">
    <vt:lpwstr>1</vt:lpwstr>
  </property>
  <property fmtid="{D5CDD505-2E9C-101B-9397-08002B2CF9AE}" pid="7" name="ThirdParty">
    <vt:lpwstr/>
  </property>
  <property fmtid="{D5CDD505-2E9C-101B-9397-08002B2CF9AE}" pid="8" name="OCI Restriction">
    <vt:bool>false</vt:bool>
  </property>
  <property fmtid="{D5CDD505-2E9C-101B-9397-08002B2CF9AE}" pid="9" name="OCI Additional Info">
    <vt:lpwstr/>
  </property>
  <property fmtid="{D5CDD505-2E9C-101B-9397-08002B2CF9AE}" pid="10" name="Allow Header Overwrite">
    <vt:bool>true</vt:bool>
  </property>
  <property fmtid="{D5CDD505-2E9C-101B-9397-08002B2CF9AE}" pid="11" name="Allow Footer Overwrite">
    <vt:bool>true</vt:bool>
  </property>
  <property fmtid="{D5CDD505-2E9C-101B-9397-08002B2CF9AE}" pid="12" name="Multiple Selected">
    <vt:lpwstr>-1</vt:lpwstr>
  </property>
  <property fmtid="{D5CDD505-2E9C-101B-9397-08002B2CF9AE}" pid="13" name="SIPLongWording">
    <vt:lpwstr/>
  </property>
  <property fmtid="{D5CDD505-2E9C-101B-9397-08002B2CF9AE}" pid="14" name="checkedProgramsCount">
    <vt:i4>0</vt:i4>
  </property>
  <property fmtid="{D5CDD505-2E9C-101B-9397-08002B2CF9AE}" pid="15" name="ExpCountry">
    <vt:lpwstr/>
  </property>
</Properties>
</file>